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A5F8F-FFD5-4D42-965F-802F664763CF}" type="datetimeFigureOut">
              <a:rPr lang="it-IT" smtClean="0"/>
              <a:t>19/04/2024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C0CE-BD94-4979-8375-DC0DAF5A00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43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ACD6B1-58BE-4A67-BEC9-0347EA41BD2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9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44061" y="2130426"/>
            <a:ext cx="9566031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88123" y="3886200"/>
            <a:ext cx="787790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D662-7739-47A1-B80D-CAB56C01D4A5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54999-2675-4203-8C41-57F50E442B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77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2D48E-0F38-4239-BF42-11767D5D0709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78834-4820-4C84-A460-9235060D5B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72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159261" y="274639"/>
            <a:ext cx="2532185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62708" y="274639"/>
            <a:ext cx="7408985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6DB4F-71D0-4049-B7C4-81AF42DEA0A6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3EAAE-AE1C-420A-88C2-8F573AE900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772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E37DD-719E-45C6-9528-8D29581D9818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E43DE-0D17-406A-A434-5C9A42F483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548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9001" y="4406901"/>
            <a:ext cx="95660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89001" y="2906713"/>
            <a:ext cx="95660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FD689-C69E-4621-ACF0-2FBD1C9CFCDE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326A0-A02C-4463-ADB9-9D6EE5B2B0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172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62708" y="1600201"/>
            <a:ext cx="497058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720861" y="1600201"/>
            <a:ext cx="497058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848E3-7C70-4B3E-82BD-EE7293CFFF58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72ACB-53DF-469E-94A6-3B5374AE1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652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2708" y="1535113"/>
            <a:ext cx="49725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62708" y="2174875"/>
            <a:ext cx="49725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16955" y="1535113"/>
            <a:ext cx="49744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16955" y="2174875"/>
            <a:ext cx="49744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34855-D5DB-4BF7-AEE7-102B6B95EB4D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1B555-373D-4894-9126-DF46BC7311B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713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2CF57-9193-4D6E-A38F-124FFBFDC90E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635DF-DD35-443D-9999-B8AC05745C8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874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C3E2D-5E8B-49B2-85EE-384B6B8A9C17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04BF1-387D-4653-84C9-C7FEC1D0D7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06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2708" y="273050"/>
            <a:ext cx="37025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0061" y="273051"/>
            <a:ext cx="62913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62708" y="1435101"/>
            <a:ext cx="37025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BFFB-2D5E-430C-AFD4-51F8A9A853BF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3945C-D105-4792-807D-3BE3BA9124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807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05893" y="4800600"/>
            <a:ext cx="675249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05893" y="612775"/>
            <a:ext cx="6752492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205893" y="5367338"/>
            <a:ext cx="675249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E5DB4-3F0F-478F-A7E6-DDAD7146D183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88643-FB7F-4EF5-A220-60ACF45C3FF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172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78186B-40A9-469F-9CC0-7BECE3102E87}" type="datetimeFigureOut">
              <a:rPr lang="it-IT"/>
              <a:pPr>
                <a:defRPr/>
              </a:pPr>
              <a:t>19/04/2024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5E03DD-D148-4916-80F1-E284CED3A2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1003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301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3533792" y="5211925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8">
            <a:extLst>
              <a:ext uri="{FF2B5EF4-FFF2-40B4-BE49-F238E27FC236}">
                <a16:creationId xmlns:a16="http://schemas.microsoft.com/office/drawing/2014/main" id="{09F9A671-750F-C2C9-EA10-916FA0BBE57F}"/>
              </a:ext>
            </a:extLst>
          </p:cNvPr>
          <p:cNvCxnSpPr>
            <a:cxnSpLocks/>
          </p:cNvCxnSpPr>
          <p:nvPr/>
        </p:nvCxnSpPr>
        <p:spPr>
          <a:xfrm>
            <a:off x="8482599" y="3429000"/>
            <a:ext cx="0" cy="223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2135560" y="5229280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5087888" y="5261832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6456040" y="5229280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9982746" y="5257756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>
            <a:cxnSpLocks/>
          </p:cNvCxnSpPr>
          <p:nvPr/>
        </p:nvCxnSpPr>
        <p:spPr>
          <a:xfrm>
            <a:off x="6096002" y="2762991"/>
            <a:ext cx="13017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 flipV="1">
            <a:off x="4871864" y="1988840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cxnSpLocks/>
            <a:stCxn id="4" idx="2"/>
          </p:cNvCxnSpPr>
          <p:nvPr/>
        </p:nvCxnSpPr>
        <p:spPr>
          <a:xfrm>
            <a:off x="6115438" y="941003"/>
            <a:ext cx="0" cy="244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ttangolo 3"/>
          <p:cNvSpPr/>
          <p:nvPr/>
        </p:nvSpPr>
        <p:spPr>
          <a:xfrm>
            <a:off x="4786311" y="260651"/>
            <a:ext cx="2658254" cy="680355"/>
          </a:xfrm>
          <a:prstGeom prst="rect">
            <a:avLst/>
          </a:prstGeom>
          <a:solidFill>
            <a:srgbClr val="4055EE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AMMINISTRATORE UNICO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600" b="1" i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alibri"/>
              </a:rPr>
              <a:t>Alfonso F.M. ANDRETTA</a:t>
            </a:r>
          </a:p>
        </p:txBody>
      </p:sp>
      <p:cxnSp>
        <p:nvCxnSpPr>
          <p:cNvPr id="3" name="Connettore 1 2"/>
          <p:cNvCxnSpPr/>
          <p:nvPr/>
        </p:nvCxnSpPr>
        <p:spPr>
          <a:xfrm>
            <a:off x="6971243" y="276299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V="1">
            <a:off x="4928282" y="1361505"/>
            <a:ext cx="2448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Elaborazione alternativa 19"/>
          <p:cNvSpPr>
            <a:spLocks noChangeArrowheads="1"/>
          </p:cNvSpPr>
          <p:nvPr/>
        </p:nvSpPr>
        <p:spPr bwMode="auto">
          <a:xfrm>
            <a:off x="7284007" y="1140049"/>
            <a:ext cx="1764323" cy="4429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Area di Staff</a:t>
            </a:r>
          </a:p>
        </p:txBody>
      </p:sp>
      <p:sp>
        <p:nvSpPr>
          <p:cNvPr id="79" name="Elaborazione alternativa 78"/>
          <p:cNvSpPr>
            <a:spLocks noChangeArrowheads="1"/>
          </p:cNvSpPr>
          <p:nvPr/>
        </p:nvSpPr>
        <p:spPr bwMode="auto">
          <a:xfrm>
            <a:off x="2927648" y="5665597"/>
            <a:ext cx="1212288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0" anchor="b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 Operativa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  <a:defRPr/>
            </a:pPr>
            <a:endParaRPr lang="it-IT" sz="10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3" name="Elaborazione alternativa 82"/>
          <p:cNvSpPr>
            <a:spLocks noChangeArrowheads="1"/>
          </p:cNvSpPr>
          <p:nvPr/>
        </p:nvSpPr>
        <p:spPr bwMode="auto">
          <a:xfrm>
            <a:off x="4367808" y="5670941"/>
            <a:ext cx="1273386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Progettazione ed Energia</a:t>
            </a:r>
          </a:p>
        </p:txBody>
      </p:sp>
      <p:sp>
        <p:nvSpPr>
          <p:cNvPr id="84" name="Elaborazione alternativa 83"/>
          <p:cNvSpPr>
            <a:spLocks noChangeArrowheads="1"/>
          </p:cNvSpPr>
          <p:nvPr/>
        </p:nvSpPr>
        <p:spPr bwMode="auto">
          <a:xfrm>
            <a:off x="5807968" y="5661328"/>
            <a:ext cx="1282118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Appalti</a:t>
            </a:r>
          </a:p>
        </p:txBody>
      </p:sp>
      <p:sp>
        <p:nvSpPr>
          <p:cNvPr id="86" name="Elaborazione alternativa 85"/>
          <p:cNvSpPr>
            <a:spLocks noChangeArrowheads="1"/>
          </p:cNvSpPr>
          <p:nvPr/>
        </p:nvSpPr>
        <p:spPr bwMode="auto">
          <a:xfrm>
            <a:off x="7874538" y="5605482"/>
            <a:ext cx="1231793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</a:t>
            </a:r>
            <a:r>
              <a:rPr lang="it-IT" sz="1000" b="1" dirty="0" err="1">
                <a:solidFill>
                  <a:prstClr val="white"/>
                </a:solidFill>
                <a:latin typeface="Calibri"/>
              </a:rPr>
              <a:t>Amm</a:t>
            </a:r>
            <a:r>
              <a:rPr lang="it-IT" sz="1000" b="1" dirty="0">
                <a:solidFill>
                  <a:prstClr val="white"/>
                </a:solidFill>
                <a:latin typeface="Calibri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e Finanza </a:t>
            </a:r>
          </a:p>
        </p:txBody>
      </p:sp>
      <p:sp>
        <p:nvSpPr>
          <p:cNvPr id="89" name="Elaborazione alternativa 88"/>
          <p:cNvSpPr>
            <a:spLocks noChangeArrowheads="1"/>
          </p:cNvSpPr>
          <p:nvPr/>
        </p:nvSpPr>
        <p:spPr bwMode="auto">
          <a:xfrm>
            <a:off x="9372504" y="5589239"/>
            <a:ext cx="1260000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Commerciale</a:t>
            </a:r>
          </a:p>
        </p:txBody>
      </p:sp>
      <p:sp>
        <p:nvSpPr>
          <p:cNvPr id="55" name="Elaborazione alternativa 19"/>
          <p:cNvSpPr>
            <a:spLocks noChangeArrowheads="1"/>
          </p:cNvSpPr>
          <p:nvPr/>
        </p:nvSpPr>
        <p:spPr bwMode="auto">
          <a:xfrm>
            <a:off x="1834486" y="4480266"/>
            <a:ext cx="1560635" cy="3492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Area di Staff</a:t>
            </a:r>
          </a:p>
        </p:txBody>
      </p:sp>
      <p:cxnSp>
        <p:nvCxnSpPr>
          <p:cNvPr id="56" name="Connettore 1 40"/>
          <p:cNvCxnSpPr>
            <a:cxnSpLocks/>
            <a:endCxn id="55" idx="3"/>
          </p:cNvCxnSpPr>
          <p:nvPr/>
        </p:nvCxnSpPr>
        <p:spPr>
          <a:xfrm>
            <a:off x="3376069" y="4651719"/>
            <a:ext cx="19050" cy="317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Elaborazione alternativa 19"/>
          <p:cNvSpPr>
            <a:spLocks noChangeArrowheads="1"/>
          </p:cNvSpPr>
          <p:nvPr/>
        </p:nvSpPr>
        <p:spPr bwMode="auto">
          <a:xfrm>
            <a:off x="3143672" y="1124746"/>
            <a:ext cx="1788004" cy="441895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R.S.P.P.</a:t>
            </a:r>
          </a:p>
        </p:txBody>
      </p:sp>
      <p:sp>
        <p:nvSpPr>
          <p:cNvPr id="73" name="Elaborazione alternativa 19"/>
          <p:cNvSpPr>
            <a:spLocks noChangeArrowheads="1"/>
          </p:cNvSpPr>
          <p:nvPr/>
        </p:nvSpPr>
        <p:spPr bwMode="auto">
          <a:xfrm>
            <a:off x="6590246" y="4480268"/>
            <a:ext cx="1708638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100" b="1" dirty="0">
                <a:solidFill>
                  <a:prstClr val="white"/>
                </a:solidFill>
                <a:latin typeface="Calibri"/>
              </a:rPr>
              <a:t>Area Sistemi Informativi</a:t>
            </a:r>
          </a:p>
        </p:txBody>
      </p:sp>
      <p:sp>
        <p:nvSpPr>
          <p:cNvPr id="48" name="Elaborazione alternativa 47"/>
          <p:cNvSpPr>
            <a:spLocks noChangeArrowheads="1"/>
          </p:cNvSpPr>
          <p:nvPr/>
        </p:nvSpPr>
        <p:spPr bwMode="auto">
          <a:xfrm>
            <a:off x="1559498" y="5648375"/>
            <a:ext cx="1180767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dirty="0">
                <a:solidFill>
                  <a:prstClr val="white"/>
                </a:solidFill>
                <a:latin typeface="Calibri"/>
              </a:rPr>
              <a:t>Direzione Vigilanza Igienica</a:t>
            </a:r>
          </a:p>
        </p:txBody>
      </p:sp>
      <p:cxnSp>
        <p:nvCxnSpPr>
          <p:cNvPr id="5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3754476" y="3428999"/>
            <a:ext cx="0" cy="183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/>
          <p:nvPr/>
        </p:nvCxnSpPr>
        <p:spPr>
          <a:xfrm>
            <a:off x="3720320" y="3410930"/>
            <a:ext cx="478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laborazione alternativa 10">
            <a:extLst>
              <a:ext uri="{FF2B5EF4-FFF2-40B4-BE49-F238E27FC236}">
                <a16:creationId xmlns:a16="http://schemas.microsoft.com/office/drawing/2014/main" id="{192111DC-9501-C2A2-892C-A1486312D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234" y="3502761"/>
            <a:ext cx="1844461" cy="653754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b="1" dirty="0">
                <a:solidFill>
                  <a:prstClr val="white"/>
                </a:solidFill>
                <a:latin typeface="Calibri"/>
              </a:rPr>
              <a:t>Direzione  Area Tecnica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i="1" dirty="0">
                <a:solidFill>
                  <a:prstClr val="white"/>
                </a:solidFill>
                <a:latin typeface="Calibri"/>
              </a:rPr>
              <a:t>Salvatore GRAVINO</a:t>
            </a:r>
          </a:p>
        </p:txBody>
      </p:sp>
      <p:sp>
        <p:nvSpPr>
          <p:cNvPr id="12" name="Elaborazione alternativa 11">
            <a:extLst>
              <a:ext uri="{FF2B5EF4-FFF2-40B4-BE49-F238E27FC236}">
                <a16:creationId xmlns:a16="http://schemas.microsoft.com/office/drawing/2014/main" id="{E03E4F9F-B9DE-F5A0-E2B6-2EC09E09A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3658" y="3521186"/>
            <a:ext cx="1809750" cy="635331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b="1" dirty="0">
                <a:solidFill>
                  <a:prstClr val="white"/>
                </a:solidFill>
                <a:latin typeface="Calibri"/>
              </a:rPr>
              <a:t>Direzione  Area Amministrativa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i="1" dirty="0">
                <a:solidFill>
                  <a:prstClr val="white"/>
                </a:solidFill>
                <a:latin typeface="Calibri"/>
              </a:rPr>
              <a:t>Eduardo L’EPISCOPIA</a:t>
            </a:r>
          </a:p>
        </p:txBody>
      </p:sp>
      <p:sp>
        <p:nvSpPr>
          <p:cNvPr id="95" name="Elaborazione alternativa 19">
            <a:extLst>
              <a:ext uri="{FF2B5EF4-FFF2-40B4-BE49-F238E27FC236}">
                <a16:creationId xmlns:a16="http://schemas.microsoft.com/office/drawing/2014/main" id="{FC01EDDE-54E0-F91C-CB7E-759267F42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112" y="4733676"/>
            <a:ext cx="1708638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100" b="1" dirty="0">
                <a:solidFill>
                  <a:prstClr val="white"/>
                </a:solidFill>
                <a:latin typeface="Calibri"/>
              </a:rPr>
              <a:t>Settore Legale</a:t>
            </a:r>
          </a:p>
        </p:txBody>
      </p:sp>
      <p:sp>
        <p:nvSpPr>
          <p:cNvPr id="50" name="Elaborazione alternativa 19"/>
          <p:cNvSpPr>
            <a:spLocks noChangeArrowheads="1"/>
          </p:cNvSpPr>
          <p:nvPr/>
        </p:nvSpPr>
        <p:spPr bwMode="auto">
          <a:xfrm>
            <a:off x="3143672" y="1762971"/>
            <a:ext cx="1788004" cy="441895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D.P.O.</a:t>
            </a:r>
          </a:p>
        </p:txBody>
      </p:sp>
      <p:sp>
        <p:nvSpPr>
          <p:cNvPr id="53" name="Elaborazione alternativa 52">
            <a:extLst>
              <a:ext uri="{FF2B5EF4-FFF2-40B4-BE49-F238E27FC236}">
                <a16:creationId xmlns:a16="http://schemas.microsoft.com/office/drawing/2014/main" id="{E03E4F9F-B9DE-F5A0-E2B6-2EC09E09A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28" y="2423911"/>
            <a:ext cx="1809750" cy="635331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b="1" dirty="0">
                <a:solidFill>
                  <a:prstClr val="white"/>
                </a:solidFill>
                <a:latin typeface="Calibri"/>
              </a:rPr>
              <a:t>Direzione  Risorse Umane</a:t>
            </a:r>
          </a:p>
        </p:txBody>
      </p:sp>
      <p:cxnSp>
        <p:nvCxnSpPr>
          <p:cNvPr id="58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/>
          <p:nvPr/>
        </p:nvCxnSpPr>
        <p:spPr>
          <a:xfrm>
            <a:off x="2135560" y="5229200"/>
            <a:ext cx="435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/>
          <p:nvPr/>
        </p:nvCxnSpPr>
        <p:spPr>
          <a:xfrm>
            <a:off x="8436448" y="5230806"/>
            <a:ext cx="158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1 50">
            <a:extLst>
              <a:ext uri="{FF2B5EF4-FFF2-40B4-BE49-F238E27FC236}">
                <a16:creationId xmlns:a16="http://schemas.microsoft.com/office/drawing/2014/main" id="{C0F11E41-8190-F8B6-41A5-6E7988D0569F}"/>
              </a:ext>
            </a:extLst>
          </p:cNvPr>
          <p:cNvCxnSpPr/>
          <p:nvPr/>
        </p:nvCxnSpPr>
        <p:spPr>
          <a:xfrm flipV="1">
            <a:off x="6096000" y="1981684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Elaborazione alternativa 19">
            <a:extLst>
              <a:ext uri="{FF2B5EF4-FFF2-40B4-BE49-F238E27FC236}">
                <a16:creationId xmlns:a16="http://schemas.microsoft.com/office/drawing/2014/main" id="{348CAF56-0782-B84E-D030-9A302005A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6132" y="1745856"/>
            <a:ext cx="1764323" cy="4429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Area Affari Societari</a:t>
            </a:r>
          </a:p>
        </p:txBody>
      </p:sp>
      <p:sp>
        <p:nvSpPr>
          <p:cNvPr id="13" name="Elaborazione alternativa 19">
            <a:extLst>
              <a:ext uri="{FF2B5EF4-FFF2-40B4-BE49-F238E27FC236}">
                <a16:creationId xmlns:a16="http://schemas.microsoft.com/office/drawing/2014/main" id="{BD3B4709-0673-19AE-57A2-BBB33D498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172" y="4444322"/>
            <a:ext cx="1572554" cy="43225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200" b="1" dirty="0">
                <a:solidFill>
                  <a:prstClr val="white"/>
                </a:solidFill>
                <a:latin typeface="Calibri"/>
              </a:rPr>
              <a:t>Area Giuridico Normativo</a:t>
            </a:r>
          </a:p>
        </p:txBody>
      </p:sp>
      <p:sp>
        <p:nvSpPr>
          <p:cNvPr id="17" name="Elaborazione alternativa 19">
            <a:extLst>
              <a:ext uri="{FF2B5EF4-FFF2-40B4-BE49-F238E27FC236}">
                <a16:creationId xmlns:a16="http://schemas.microsoft.com/office/drawing/2014/main" id="{8B314AFF-4340-7A52-596A-852BFD52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988" y="4285157"/>
            <a:ext cx="1708638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100" b="1" dirty="0">
                <a:solidFill>
                  <a:prstClr val="white"/>
                </a:solidFill>
                <a:latin typeface="Calibri"/>
              </a:rPr>
              <a:t>Area di Staff</a:t>
            </a:r>
          </a:p>
        </p:txBody>
      </p:sp>
      <p:cxnSp>
        <p:nvCxnSpPr>
          <p:cNvPr id="19" name="Connettore 1 15">
            <a:extLst>
              <a:ext uri="{FF2B5EF4-FFF2-40B4-BE49-F238E27FC236}">
                <a16:creationId xmlns:a16="http://schemas.microsoft.com/office/drawing/2014/main" id="{C4C53207-3E50-A818-9EB9-8105C77E3479}"/>
              </a:ext>
            </a:extLst>
          </p:cNvPr>
          <p:cNvCxnSpPr>
            <a:cxnSpLocks/>
            <a:stCxn id="55" idx="3"/>
            <a:endCxn id="13" idx="1"/>
          </p:cNvCxnSpPr>
          <p:nvPr/>
        </p:nvCxnSpPr>
        <p:spPr>
          <a:xfrm>
            <a:off x="3395120" y="4654892"/>
            <a:ext cx="645052" cy="55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15">
            <a:extLst>
              <a:ext uri="{FF2B5EF4-FFF2-40B4-BE49-F238E27FC236}">
                <a16:creationId xmlns:a16="http://schemas.microsoft.com/office/drawing/2014/main" id="{386F8D0C-4CDC-7768-6E07-86480838B08B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8482601" y="4458708"/>
            <a:ext cx="52389" cy="66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15">
            <a:extLst>
              <a:ext uri="{FF2B5EF4-FFF2-40B4-BE49-F238E27FC236}">
                <a16:creationId xmlns:a16="http://schemas.microsoft.com/office/drawing/2014/main" id="{B6A6C792-024B-279A-289C-075271F117C3}"/>
              </a:ext>
            </a:extLst>
          </p:cNvPr>
          <p:cNvCxnSpPr>
            <a:cxnSpLocks/>
            <a:endCxn id="95" idx="1"/>
          </p:cNvCxnSpPr>
          <p:nvPr/>
        </p:nvCxnSpPr>
        <p:spPr>
          <a:xfrm flipV="1">
            <a:off x="8474068" y="4913856"/>
            <a:ext cx="112044" cy="1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15">
            <a:extLst>
              <a:ext uri="{FF2B5EF4-FFF2-40B4-BE49-F238E27FC236}">
                <a16:creationId xmlns:a16="http://schemas.microsoft.com/office/drawing/2014/main" id="{C381D352-31A1-171A-ACC4-D541EA42DDAB}"/>
              </a:ext>
            </a:extLst>
          </p:cNvPr>
          <p:cNvCxnSpPr>
            <a:cxnSpLocks/>
            <a:stCxn id="73" idx="3"/>
          </p:cNvCxnSpPr>
          <p:nvPr/>
        </p:nvCxnSpPr>
        <p:spPr>
          <a:xfrm flipV="1">
            <a:off x="8298884" y="4653304"/>
            <a:ext cx="191548" cy="7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81443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Raffaele Petralla</dc:creator>
  <cp:lastModifiedBy>Roberto Cassano</cp:lastModifiedBy>
  <cp:revision>3</cp:revision>
  <dcterms:created xsi:type="dcterms:W3CDTF">2024-01-10T14:48:49Z</dcterms:created>
  <dcterms:modified xsi:type="dcterms:W3CDTF">2024-04-19T07:22:21Z</dcterms:modified>
</cp:coreProperties>
</file>